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4"/>
    <p:sldId id="257" r:id="rId15"/>
    <p:sldId id="258" r:id="rId16"/>
    <p:sldId id="259" r:id="rId17"/>
    <p:sldId id="260" r:id="rId18"/>
    <p:sldId id="261" r:id="rId19"/>
    <p:sldId id="262" r:id="rId20"/>
    <p:sldId id="263" r:id="rId21"/>
    <p:sldId id="264" r:id="rId22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Quicksand" charset="1" panose="00000500000000000000"/>
      <p:regular r:id="rId10"/>
    </p:embeddedFont>
    <p:embeddedFont>
      <p:font typeface="Quicksand Bold" charset="1" panose="00000800000000000000"/>
      <p:regular r:id="rId11"/>
    </p:embeddedFont>
    <p:embeddedFont>
      <p:font typeface="Quicksand Light" charset="1" panose="00000400000000000000"/>
      <p:regular r:id="rId12"/>
    </p:embeddedFont>
    <p:embeddedFont>
      <p:font typeface="Quicksand Medium" charset="1" panose="0000060000000000000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slides/slide1.xml" Type="http://schemas.openxmlformats.org/officeDocument/2006/relationships/slide"/><Relationship Id="rId15" Target="slides/slide2.xml" Type="http://schemas.openxmlformats.org/officeDocument/2006/relationships/slide"/><Relationship Id="rId16" Target="slides/slide3.xml" Type="http://schemas.openxmlformats.org/officeDocument/2006/relationships/slide"/><Relationship Id="rId17" Target="slides/slide4.xml" Type="http://schemas.openxmlformats.org/officeDocument/2006/relationships/slide"/><Relationship Id="rId18" Target="slides/slide5.xml" Type="http://schemas.openxmlformats.org/officeDocument/2006/relationships/slide"/><Relationship Id="rId19" Target="slides/slide6.xml" Type="http://schemas.openxmlformats.org/officeDocument/2006/relationships/slide"/><Relationship Id="rId2" Target="presProps.xml" Type="http://schemas.openxmlformats.org/officeDocument/2006/relationships/presProps"/><Relationship Id="rId20" Target="slides/slide7.xml" Type="http://schemas.openxmlformats.org/officeDocument/2006/relationships/slide"/><Relationship Id="rId21" Target="slides/slide8.xml" Type="http://schemas.openxmlformats.org/officeDocument/2006/relationships/slide"/><Relationship Id="rId22" Target="slides/slide9.xml" Type="http://schemas.openxmlformats.org/officeDocument/2006/relationships/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13" Target="../media/image12.png" Type="http://schemas.openxmlformats.org/officeDocument/2006/relationships/image"/><Relationship Id="rId14" Target="../media/image13.svg" Type="http://schemas.openxmlformats.org/officeDocument/2006/relationships/image"/><Relationship Id="rId15" Target="../media/image14.png" Type="http://schemas.openxmlformats.org/officeDocument/2006/relationships/image"/><Relationship Id="rId16" Target="../media/image15.svg" Type="http://schemas.openxmlformats.org/officeDocument/2006/relationships/image"/><Relationship Id="rId17" Target="../media/image16.png" Type="http://schemas.openxmlformats.org/officeDocument/2006/relationships/image"/><Relationship Id="rId18" Target="../media/image17.svg" Type="http://schemas.openxmlformats.org/officeDocument/2006/relationships/image"/><Relationship Id="rId19" Target="../media/image18.png" Type="http://schemas.openxmlformats.org/officeDocument/2006/relationships/image"/><Relationship Id="rId2" Target="../media/image1.jpeg" Type="http://schemas.openxmlformats.org/officeDocument/2006/relationships/image"/><Relationship Id="rId20" Target="../media/image19.svg" Type="http://schemas.openxmlformats.org/officeDocument/2006/relationships/image"/><Relationship Id="rId21" Target="../media/image20.png" Type="http://schemas.openxmlformats.org/officeDocument/2006/relationships/image"/><Relationship Id="rId22" Target="../media/image21.sv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4.png" Type="http://schemas.openxmlformats.org/officeDocument/2006/relationships/image"/><Relationship Id="rId4" Target="../media/image15.svg" Type="http://schemas.openxmlformats.org/officeDocument/2006/relationships/image"/><Relationship Id="rId5" Target="../media/image16.png" Type="http://schemas.openxmlformats.org/officeDocument/2006/relationships/image"/><Relationship Id="rId6" Target="../media/image17.svg" Type="http://schemas.openxmlformats.org/officeDocument/2006/relationships/image"/><Relationship Id="rId7" Target="../media/image20.png" Type="http://schemas.openxmlformats.org/officeDocument/2006/relationships/image"/><Relationship Id="rId8" Target="../media/image21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0.png" Type="http://schemas.openxmlformats.org/officeDocument/2006/relationships/image"/><Relationship Id="rId11" Target="../media/image21.svg" Type="http://schemas.openxmlformats.org/officeDocument/2006/relationships/image"/><Relationship Id="rId2" Target="../media/image1.jpeg" Type="http://schemas.openxmlformats.org/officeDocument/2006/relationships/image"/><Relationship Id="rId3" Target="../media/image22.pn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4.png" Type="http://schemas.openxmlformats.org/officeDocument/2006/relationships/image"/><Relationship Id="rId7" Target="../media/image5.svg" Type="http://schemas.openxmlformats.org/officeDocument/2006/relationships/image"/><Relationship Id="rId8" Target="../media/image12.png" Type="http://schemas.openxmlformats.org/officeDocument/2006/relationships/image"/><Relationship Id="rId9" Target="../media/image13.sv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0.png" Type="http://schemas.openxmlformats.org/officeDocument/2006/relationships/image"/><Relationship Id="rId11" Target="../media/image21.svg" Type="http://schemas.openxmlformats.org/officeDocument/2006/relationships/image"/><Relationship Id="rId2" Target="../media/image1.jpeg" Type="http://schemas.openxmlformats.org/officeDocument/2006/relationships/image"/><Relationship Id="rId3" Target="../media/image23.pn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4.png" Type="http://schemas.openxmlformats.org/officeDocument/2006/relationships/image"/><Relationship Id="rId7" Target="../media/image5.svg" Type="http://schemas.openxmlformats.org/officeDocument/2006/relationships/image"/><Relationship Id="rId8" Target="../media/image12.png" Type="http://schemas.openxmlformats.org/officeDocument/2006/relationships/image"/><Relationship Id="rId9" Target="../media/image13.sv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0.png" Type="http://schemas.openxmlformats.org/officeDocument/2006/relationships/image"/><Relationship Id="rId11" Target="../media/image21.svg" Type="http://schemas.openxmlformats.org/officeDocument/2006/relationships/image"/><Relationship Id="rId2" Target="../media/image1.jpeg" Type="http://schemas.openxmlformats.org/officeDocument/2006/relationships/image"/><Relationship Id="rId3" Target="../media/image24.pn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4.png" Type="http://schemas.openxmlformats.org/officeDocument/2006/relationships/image"/><Relationship Id="rId7" Target="../media/image5.svg" Type="http://schemas.openxmlformats.org/officeDocument/2006/relationships/image"/><Relationship Id="rId8" Target="../media/image12.png" Type="http://schemas.openxmlformats.org/officeDocument/2006/relationships/image"/><Relationship Id="rId9" Target="../media/image13.sv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1.svg" Type="http://schemas.openxmlformats.org/officeDocument/2006/relationships/image"/><Relationship Id="rId11" Target="../media/image6.png" Type="http://schemas.openxmlformats.org/officeDocument/2006/relationships/image"/><Relationship Id="rId12" Target="../media/image7.svg" Type="http://schemas.openxmlformats.org/officeDocument/2006/relationships/image"/><Relationship Id="rId13" Target="../media/image8.png" Type="http://schemas.openxmlformats.org/officeDocument/2006/relationships/image"/><Relationship Id="rId14" Target="../media/image9.svg" Type="http://schemas.openxmlformats.org/officeDocument/2006/relationships/image"/><Relationship Id="rId15" Target="../media/image10.png" Type="http://schemas.openxmlformats.org/officeDocument/2006/relationships/image"/><Relationship Id="rId16" Target="../media/image11.svg" Type="http://schemas.openxmlformats.org/officeDocument/2006/relationships/image"/><Relationship Id="rId17" Target="../media/image18.png" Type="http://schemas.openxmlformats.org/officeDocument/2006/relationships/image"/><Relationship Id="rId18" Target="../media/image19.sv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12.png" Type="http://schemas.openxmlformats.org/officeDocument/2006/relationships/image"/><Relationship Id="rId8" Target="../media/image13.svg" Type="http://schemas.openxmlformats.org/officeDocument/2006/relationships/image"/><Relationship Id="rId9" Target="../media/image20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5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6.jpeg" Type="http://schemas.openxmlformats.org/officeDocument/2006/relationships/image"/><Relationship Id="rId4" Target="../media/VAF1suzvWB0.mp4" Type="http://schemas.openxmlformats.org/officeDocument/2006/relationships/video"/><Relationship Id="rId5" Target="../media/VAF1suzvWB0.mp4" Type="http://schemas.microsoft.com/office/2007/relationships/media"/><Relationship Id="rId6" Target="../media/image27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13" Target="../media/image12.png" Type="http://schemas.openxmlformats.org/officeDocument/2006/relationships/image"/><Relationship Id="rId14" Target="../media/image13.svg" Type="http://schemas.openxmlformats.org/officeDocument/2006/relationships/image"/><Relationship Id="rId15" Target="../media/image14.png" Type="http://schemas.openxmlformats.org/officeDocument/2006/relationships/image"/><Relationship Id="rId16" Target="../media/image15.svg" Type="http://schemas.openxmlformats.org/officeDocument/2006/relationships/image"/><Relationship Id="rId17" Target="../media/image16.png" Type="http://schemas.openxmlformats.org/officeDocument/2006/relationships/image"/><Relationship Id="rId18" Target="../media/image17.svg" Type="http://schemas.openxmlformats.org/officeDocument/2006/relationships/image"/><Relationship Id="rId19" Target="../media/image18.png" Type="http://schemas.openxmlformats.org/officeDocument/2006/relationships/image"/><Relationship Id="rId2" Target="../media/image1.jpeg" Type="http://schemas.openxmlformats.org/officeDocument/2006/relationships/image"/><Relationship Id="rId20" Target="../media/image19.svg" Type="http://schemas.openxmlformats.org/officeDocument/2006/relationships/image"/><Relationship Id="rId21" Target="../media/image20.png" Type="http://schemas.openxmlformats.org/officeDocument/2006/relationships/image"/><Relationship Id="rId22" Target="../media/image21.sv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77" r="0" b="-927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8449183"/>
            <a:ext cx="2916026" cy="3188497"/>
          </a:xfrm>
          <a:custGeom>
            <a:avLst/>
            <a:gdLst/>
            <a:ahLst/>
            <a:cxnLst/>
            <a:rect r="r" b="b" t="t" l="l"/>
            <a:pathLst>
              <a:path h="3188497" w="2916026">
                <a:moveTo>
                  <a:pt x="0" y="0"/>
                </a:moveTo>
                <a:lnTo>
                  <a:pt x="2916026" y="0"/>
                </a:lnTo>
                <a:lnTo>
                  <a:pt x="2916026" y="3188497"/>
                </a:lnTo>
                <a:lnTo>
                  <a:pt x="0" y="3188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16914" y="252317"/>
            <a:ext cx="3375295" cy="1354317"/>
          </a:xfrm>
          <a:custGeom>
            <a:avLst/>
            <a:gdLst/>
            <a:ahLst/>
            <a:cxnLst/>
            <a:rect r="r" b="b" t="t" l="l"/>
            <a:pathLst>
              <a:path h="1354317" w="3375295">
                <a:moveTo>
                  <a:pt x="0" y="0"/>
                </a:moveTo>
                <a:lnTo>
                  <a:pt x="3375295" y="0"/>
                </a:lnTo>
                <a:lnTo>
                  <a:pt x="3375295" y="1354318"/>
                </a:lnTo>
                <a:lnTo>
                  <a:pt x="0" y="135431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601255" y="8449183"/>
            <a:ext cx="2329628" cy="2304214"/>
          </a:xfrm>
          <a:custGeom>
            <a:avLst/>
            <a:gdLst/>
            <a:ahLst/>
            <a:cxnLst/>
            <a:rect r="r" b="b" t="t" l="l"/>
            <a:pathLst>
              <a:path h="2304214" w="2329628">
                <a:moveTo>
                  <a:pt x="0" y="0"/>
                </a:moveTo>
                <a:lnTo>
                  <a:pt x="2329628" y="0"/>
                </a:lnTo>
                <a:lnTo>
                  <a:pt x="2329628" y="2304214"/>
                </a:lnTo>
                <a:lnTo>
                  <a:pt x="0" y="230421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800039" y="929476"/>
            <a:ext cx="2520812" cy="3754258"/>
          </a:xfrm>
          <a:custGeom>
            <a:avLst/>
            <a:gdLst/>
            <a:ahLst/>
            <a:cxnLst/>
            <a:rect r="r" b="b" t="t" l="l"/>
            <a:pathLst>
              <a:path h="3754258" w="2520812">
                <a:moveTo>
                  <a:pt x="0" y="0"/>
                </a:moveTo>
                <a:lnTo>
                  <a:pt x="2520812" y="0"/>
                </a:lnTo>
                <a:lnTo>
                  <a:pt x="2520812" y="3754258"/>
                </a:lnTo>
                <a:lnTo>
                  <a:pt x="0" y="375425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940194" y="-1604172"/>
            <a:ext cx="3651751" cy="3479123"/>
          </a:xfrm>
          <a:custGeom>
            <a:avLst/>
            <a:gdLst/>
            <a:ahLst/>
            <a:cxnLst/>
            <a:rect r="r" b="b" t="t" l="l"/>
            <a:pathLst>
              <a:path h="3479123" w="3651751">
                <a:moveTo>
                  <a:pt x="0" y="0"/>
                </a:moveTo>
                <a:lnTo>
                  <a:pt x="3651750" y="0"/>
                </a:lnTo>
                <a:lnTo>
                  <a:pt x="3651750" y="3479122"/>
                </a:lnTo>
                <a:lnTo>
                  <a:pt x="0" y="347912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348932" y="5395619"/>
            <a:ext cx="988244" cy="3053564"/>
          </a:xfrm>
          <a:custGeom>
            <a:avLst/>
            <a:gdLst/>
            <a:ahLst/>
            <a:cxnLst/>
            <a:rect r="r" b="b" t="t" l="l"/>
            <a:pathLst>
              <a:path h="3053564" w="988244">
                <a:moveTo>
                  <a:pt x="0" y="0"/>
                </a:moveTo>
                <a:lnTo>
                  <a:pt x="988244" y="0"/>
                </a:lnTo>
                <a:lnTo>
                  <a:pt x="988244" y="3053564"/>
                </a:lnTo>
                <a:lnTo>
                  <a:pt x="0" y="3053564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4978514" y="8977148"/>
            <a:ext cx="3290500" cy="3552497"/>
          </a:xfrm>
          <a:custGeom>
            <a:avLst/>
            <a:gdLst/>
            <a:ahLst/>
            <a:cxnLst/>
            <a:rect r="r" b="b" t="t" l="l"/>
            <a:pathLst>
              <a:path h="3552497" w="3290500">
                <a:moveTo>
                  <a:pt x="0" y="0"/>
                </a:moveTo>
                <a:lnTo>
                  <a:pt x="3290500" y="0"/>
                </a:lnTo>
                <a:lnTo>
                  <a:pt x="3290500" y="3552497"/>
                </a:lnTo>
                <a:lnTo>
                  <a:pt x="0" y="3552497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9564414" y="9258300"/>
            <a:ext cx="4740262" cy="1965054"/>
          </a:xfrm>
          <a:custGeom>
            <a:avLst/>
            <a:gdLst/>
            <a:ahLst/>
            <a:cxnLst/>
            <a:rect r="r" b="b" t="t" l="l"/>
            <a:pathLst>
              <a:path h="1965054" w="4740262">
                <a:moveTo>
                  <a:pt x="0" y="0"/>
                </a:moveTo>
                <a:lnTo>
                  <a:pt x="4740262" y="0"/>
                </a:lnTo>
                <a:lnTo>
                  <a:pt x="4740262" y="1965054"/>
                </a:lnTo>
                <a:lnTo>
                  <a:pt x="0" y="1965054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4972572" y="-949396"/>
            <a:ext cx="5042144" cy="2090198"/>
          </a:xfrm>
          <a:custGeom>
            <a:avLst/>
            <a:gdLst/>
            <a:ahLst/>
            <a:cxnLst/>
            <a:rect r="r" b="b" t="t" l="l"/>
            <a:pathLst>
              <a:path h="2090198" w="5042144">
                <a:moveTo>
                  <a:pt x="0" y="0"/>
                </a:moveTo>
                <a:lnTo>
                  <a:pt x="5042144" y="0"/>
                </a:lnTo>
                <a:lnTo>
                  <a:pt x="5042144" y="2090198"/>
                </a:lnTo>
                <a:lnTo>
                  <a:pt x="0" y="2090198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1395079" y="-2411695"/>
            <a:ext cx="3290500" cy="3552497"/>
          </a:xfrm>
          <a:custGeom>
            <a:avLst/>
            <a:gdLst/>
            <a:ahLst/>
            <a:cxnLst/>
            <a:rect r="r" b="b" t="t" l="l"/>
            <a:pathLst>
              <a:path h="3552497" w="3290500">
                <a:moveTo>
                  <a:pt x="0" y="0"/>
                </a:moveTo>
                <a:lnTo>
                  <a:pt x="3290500" y="0"/>
                </a:lnTo>
                <a:lnTo>
                  <a:pt x="3290500" y="3552497"/>
                </a:lnTo>
                <a:lnTo>
                  <a:pt x="0" y="3552497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7259300" y="5395619"/>
            <a:ext cx="3307270" cy="4114800"/>
          </a:xfrm>
          <a:custGeom>
            <a:avLst/>
            <a:gdLst/>
            <a:ahLst/>
            <a:cxnLst/>
            <a:rect r="r" b="b" t="t" l="l"/>
            <a:pathLst>
              <a:path h="4114800" w="3307270">
                <a:moveTo>
                  <a:pt x="0" y="0"/>
                </a:moveTo>
                <a:lnTo>
                  <a:pt x="3307270" y="0"/>
                </a:lnTo>
                <a:lnTo>
                  <a:pt x="330727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-1224427" y="1874950"/>
            <a:ext cx="2448853" cy="2889502"/>
          </a:xfrm>
          <a:custGeom>
            <a:avLst/>
            <a:gdLst/>
            <a:ahLst/>
            <a:cxnLst/>
            <a:rect r="r" b="b" t="t" l="l"/>
            <a:pathLst>
              <a:path h="2889502" w="2448853">
                <a:moveTo>
                  <a:pt x="0" y="0"/>
                </a:moveTo>
                <a:lnTo>
                  <a:pt x="2448854" y="0"/>
                </a:lnTo>
                <a:lnTo>
                  <a:pt x="2448854" y="2889503"/>
                </a:lnTo>
                <a:lnTo>
                  <a:pt x="0" y="2889503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4212389" y="3612095"/>
            <a:ext cx="9863222" cy="22099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87"/>
              </a:lnSpc>
            </a:pPr>
            <a:r>
              <a:rPr lang="en-US" sz="7756">
                <a:solidFill>
                  <a:srgbClr val="FFFFFF"/>
                </a:solidFill>
                <a:latin typeface="Quicksand Bold"/>
              </a:rPr>
              <a:t>TRABALHO FUZZY</a:t>
            </a:r>
          </a:p>
          <a:p>
            <a:pPr algn="ctr">
              <a:lnSpc>
                <a:spcPts val="8687"/>
              </a:lnSpc>
            </a:pPr>
            <a:r>
              <a:rPr lang="en-US" sz="7756">
                <a:solidFill>
                  <a:srgbClr val="FFFFFF"/>
                </a:solidFill>
                <a:latin typeface="Quicksand Bold"/>
              </a:rPr>
              <a:t>C115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4893125" y="6941451"/>
            <a:ext cx="8501751" cy="8800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27"/>
              </a:lnSpc>
            </a:pPr>
            <a:r>
              <a:rPr lang="en-US" sz="3060">
                <a:solidFill>
                  <a:srgbClr val="FFFFFF"/>
                </a:solidFill>
                <a:latin typeface="Quicksand Bold"/>
              </a:rPr>
              <a:t>PEDRO P. GUIMARÃES</a:t>
            </a:r>
          </a:p>
          <a:p>
            <a:pPr algn="ctr">
              <a:lnSpc>
                <a:spcPts val="3427"/>
              </a:lnSpc>
            </a:pPr>
            <a:r>
              <a:rPr lang="en-US" sz="3060">
                <a:solidFill>
                  <a:srgbClr val="FFFFFF"/>
                </a:solidFill>
                <a:latin typeface="Quicksand Bold"/>
              </a:rPr>
              <a:t>NATHAN ATALIBA SANTOS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77" r="0" b="-9277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804480" y="1066800"/>
            <a:ext cx="14679040" cy="14220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63"/>
              </a:lnSpc>
            </a:pPr>
            <a:r>
              <a:rPr lang="en-US" sz="4967">
                <a:solidFill>
                  <a:srgbClr val="FFFFFF"/>
                </a:solidFill>
                <a:latin typeface="Quicksand Bold"/>
              </a:rPr>
              <a:t>SISTEMA DE CONTROLE DE TEMPERATURA EM </a:t>
            </a:r>
          </a:p>
          <a:p>
            <a:pPr>
              <a:lnSpc>
                <a:spcPts val="5563"/>
              </a:lnSpc>
            </a:pPr>
            <a:r>
              <a:rPr lang="en-US" sz="4967">
                <a:solidFill>
                  <a:srgbClr val="FFFFFF"/>
                </a:solidFill>
                <a:latin typeface="Quicksand Bold"/>
              </a:rPr>
              <a:t>ESTUFA DE VACINAS E MATERIAIS BIOLÓGICOS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321654" y="3131360"/>
            <a:ext cx="11644693" cy="65020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05"/>
              </a:lnSpc>
            </a:pPr>
            <a:r>
              <a:rPr lang="en-US" sz="3289" u="sng">
                <a:solidFill>
                  <a:srgbClr val="FFFFFF"/>
                </a:solidFill>
                <a:latin typeface="Quicksand Bold"/>
              </a:rPr>
              <a:t>Características do Sistema: </a:t>
            </a:r>
          </a:p>
          <a:p>
            <a:pPr algn="ctr">
              <a:lnSpc>
                <a:spcPts val="4185"/>
              </a:lnSpc>
            </a:pPr>
            <a:r>
              <a:rPr lang="en-US" sz="2989">
                <a:solidFill>
                  <a:srgbClr val="FFFFFF"/>
                </a:solidFill>
                <a:latin typeface="Quicksand Medium"/>
              </a:rPr>
              <a:t>Saída do Sistema   - Potência do resfriador [0 a 100] em % </a:t>
            </a:r>
          </a:p>
          <a:p>
            <a:pPr algn="ctr">
              <a:lnSpc>
                <a:spcPts val="4185"/>
              </a:lnSpc>
            </a:pPr>
            <a:r>
              <a:rPr lang="en-US" sz="2989">
                <a:solidFill>
                  <a:srgbClr val="FFFFFF"/>
                </a:solidFill>
                <a:latin typeface="Quicksand Medium"/>
                <a:ea typeface="Quicksand Medium"/>
              </a:rPr>
              <a:t>Retorno do Sistema  - Sensor de temperatura [-10 a 10 °C] </a:t>
            </a:r>
          </a:p>
          <a:p>
            <a:pPr algn="ctr">
              <a:lnSpc>
                <a:spcPts val="4185"/>
              </a:lnSpc>
            </a:pPr>
            <a:r>
              <a:rPr lang="en-US" sz="2989">
                <a:solidFill>
                  <a:srgbClr val="FFFFFF"/>
                </a:solidFill>
                <a:latin typeface="Quicksand Medium"/>
              </a:rPr>
              <a:t> </a:t>
            </a:r>
          </a:p>
          <a:p>
            <a:pPr algn="ctr">
              <a:lnSpc>
                <a:spcPts val="4605"/>
              </a:lnSpc>
            </a:pPr>
            <a:r>
              <a:rPr lang="en-US" sz="3289" u="sng">
                <a:solidFill>
                  <a:srgbClr val="FFFFFF"/>
                </a:solidFill>
                <a:latin typeface="Quicksand Medium"/>
              </a:rPr>
              <a:t>Modos de Operação (SP): </a:t>
            </a:r>
          </a:p>
          <a:p>
            <a:pPr algn="ctr">
              <a:lnSpc>
                <a:spcPts val="4185"/>
              </a:lnSpc>
            </a:pPr>
            <a:r>
              <a:rPr lang="en-US" sz="2989">
                <a:solidFill>
                  <a:srgbClr val="FFFFFF"/>
                </a:solidFill>
                <a:latin typeface="Quicksand"/>
              </a:rPr>
              <a:t>-</a:t>
            </a:r>
            <a:r>
              <a:rPr lang="en-US" sz="2989">
                <a:solidFill>
                  <a:srgbClr val="FFFFFF"/>
                </a:solidFill>
                <a:latin typeface="Quicksand Medium"/>
                <a:ea typeface="Quicksand Medium"/>
              </a:rPr>
              <a:t> Armazenamento de Vacinas     - 2 °C </a:t>
            </a:r>
          </a:p>
          <a:p>
            <a:pPr algn="ctr">
              <a:lnSpc>
                <a:spcPts val="4185"/>
              </a:lnSpc>
            </a:pPr>
            <a:r>
              <a:rPr lang="en-US" sz="2989">
                <a:solidFill>
                  <a:srgbClr val="FFFFFF"/>
                </a:solidFill>
                <a:latin typeface="Quicksand Medium"/>
                <a:ea typeface="Quicksand Medium"/>
              </a:rPr>
              <a:t>– Temperatura de mantimento fora de operação  - 6 °C </a:t>
            </a:r>
          </a:p>
          <a:p>
            <a:pPr algn="ctr">
              <a:lnSpc>
                <a:spcPts val="4185"/>
              </a:lnSpc>
            </a:pPr>
            <a:r>
              <a:rPr lang="en-US" sz="2989">
                <a:solidFill>
                  <a:srgbClr val="FFFFFF"/>
                </a:solidFill>
                <a:latin typeface="Quicksand Medium"/>
                <a:ea typeface="Quicksand Medium"/>
              </a:rPr>
              <a:t> – Armazenamento de Amostras Biológicas   - 8 °C </a:t>
            </a:r>
          </a:p>
          <a:p>
            <a:pPr algn="ctr">
              <a:lnSpc>
                <a:spcPts val="4605"/>
              </a:lnSpc>
            </a:pPr>
            <a:r>
              <a:rPr lang="en-US" sz="3289">
                <a:solidFill>
                  <a:srgbClr val="FFFFFF"/>
                </a:solidFill>
                <a:latin typeface="Quicksand Medium"/>
              </a:rPr>
              <a:t> </a:t>
            </a:r>
          </a:p>
          <a:p>
            <a:pPr algn="ctr">
              <a:lnSpc>
                <a:spcPts val="4605"/>
              </a:lnSpc>
            </a:pPr>
            <a:r>
              <a:rPr lang="en-US" sz="3289" u="sng">
                <a:solidFill>
                  <a:srgbClr val="FFFFFF"/>
                </a:solidFill>
                <a:latin typeface="Quicksand Medium"/>
              </a:rPr>
              <a:t>Função de Transferência Estimada:</a:t>
            </a:r>
            <a:r>
              <a:rPr lang="en-US" sz="3289">
                <a:solidFill>
                  <a:srgbClr val="FFFFFF"/>
                </a:solidFill>
                <a:latin typeface="Quicksand Medium"/>
              </a:rPr>
              <a:t> </a:t>
            </a:r>
          </a:p>
          <a:p>
            <a:pPr algn="ctr">
              <a:lnSpc>
                <a:spcPts val="4185"/>
              </a:lnSpc>
            </a:pPr>
            <a:r>
              <a:rPr lang="en-US" sz="2989">
                <a:solidFill>
                  <a:srgbClr val="FFFFFF"/>
                </a:solidFill>
                <a:latin typeface="Quicksand Medium"/>
              </a:rPr>
              <a:t>PV = 0.9952*PV – 0.0003963*Potência</a:t>
            </a:r>
          </a:p>
          <a:p>
            <a:pPr algn="ctr">
              <a:lnSpc>
                <a:spcPts val="4185"/>
              </a:lnSpc>
            </a:pP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-1096465" y="8337319"/>
            <a:ext cx="3290500" cy="3552497"/>
          </a:xfrm>
          <a:custGeom>
            <a:avLst/>
            <a:gdLst/>
            <a:ahLst/>
            <a:cxnLst/>
            <a:rect r="r" b="b" t="t" l="l"/>
            <a:pathLst>
              <a:path h="3552497" w="3290500">
                <a:moveTo>
                  <a:pt x="0" y="0"/>
                </a:moveTo>
                <a:lnTo>
                  <a:pt x="3290499" y="0"/>
                </a:lnTo>
                <a:lnTo>
                  <a:pt x="3290499" y="3552497"/>
                </a:lnTo>
                <a:lnTo>
                  <a:pt x="0" y="3552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438230" y="8726764"/>
            <a:ext cx="4374043" cy="1813240"/>
          </a:xfrm>
          <a:custGeom>
            <a:avLst/>
            <a:gdLst/>
            <a:ahLst/>
            <a:cxnLst/>
            <a:rect r="r" b="b" t="t" l="l"/>
            <a:pathLst>
              <a:path h="1813240" w="4374043">
                <a:moveTo>
                  <a:pt x="0" y="0"/>
                </a:moveTo>
                <a:lnTo>
                  <a:pt x="4374043" y="0"/>
                </a:lnTo>
                <a:lnTo>
                  <a:pt x="4374043" y="1813240"/>
                </a:lnTo>
                <a:lnTo>
                  <a:pt x="0" y="181324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850159" y="-893753"/>
            <a:ext cx="4311967" cy="1787506"/>
          </a:xfrm>
          <a:custGeom>
            <a:avLst/>
            <a:gdLst/>
            <a:ahLst/>
            <a:cxnLst/>
            <a:rect r="r" b="b" t="t" l="l"/>
            <a:pathLst>
              <a:path h="1787506" w="4311967">
                <a:moveTo>
                  <a:pt x="0" y="0"/>
                </a:moveTo>
                <a:lnTo>
                  <a:pt x="4311967" y="0"/>
                </a:lnTo>
                <a:lnTo>
                  <a:pt x="4311967" y="1787506"/>
                </a:lnTo>
                <a:lnTo>
                  <a:pt x="0" y="178750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7063573" y="3698749"/>
            <a:ext cx="2448853" cy="2889502"/>
          </a:xfrm>
          <a:custGeom>
            <a:avLst/>
            <a:gdLst/>
            <a:ahLst/>
            <a:cxnLst/>
            <a:rect r="r" b="b" t="t" l="l"/>
            <a:pathLst>
              <a:path h="2889502" w="2448853">
                <a:moveTo>
                  <a:pt x="0" y="0"/>
                </a:moveTo>
                <a:lnTo>
                  <a:pt x="2448854" y="0"/>
                </a:lnTo>
                <a:lnTo>
                  <a:pt x="2448854" y="2889502"/>
                </a:lnTo>
                <a:lnTo>
                  <a:pt x="0" y="288950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77" r="0" b="-927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594213" y="1367683"/>
            <a:ext cx="9831109" cy="7551634"/>
          </a:xfrm>
          <a:custGeom>
            <a:avLst/>
            <a:gdLst/>
            <a:ahLst/>
            <a:cxnLst/>
            <a:rect r="r" b="b" t="t" l="l"/>
            <a:pathLst>
              <a:path h="7551634" w="9831109">
                <a:moveTo>
                  <a:pt x="0" y="0"/>
                </a:moveTo>
                <a:lnTo>
                  <a:pt x="9831109" y="0"/>
                </a:lnTo>
                <a:lnTo>
                  <a:pt x="9831109" y="7551634"/>
                </a:lnTo>
                <a:lnTo>
                  <a:pt x="0" y="75516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2106188"/>
            <a:ext cx="5763452" cy="2291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960"/>
              </a:lnSpc>
            </a:pPr>
            <a:r>
              <a:rPr lang="en-US" sz="8000">
                <a:solidFill>
                  <a:srgbClr val="FFFFFF"/>
                </a:solidFill>
                <a:latin typeface="Quicksand Bold"/>
              </a:rPr>
              <a:t>LIMITES DE ERRO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5459341"/>
            <a:ext cx="5961873" cy="29622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54"/>
              </a:lnSpc>
            </a:pPr>
            <a:r>
              <a:rPr lang="en-US" sz="2824">
                <a:solidFill>
                  <a:srgbClr val="FFFFFF"/>
                </a:solidFill>
                <a:latin typeface="Quicksand Medium"/>
              </a:rPr>
              <a:t>Os limites de erro definidos foram:</a:t>
            </a:r>
          </a:p>
          <a:p>
            <a:pPr marL="609837" indent="-304918" lvl="1">
              <a:lnSpc>
                <a:spcPts val="3954"/>
              </a:lnSpc>
              <a:buFont typeface="Arial"/>
              <a:buChar char="•"/>
            </a:pPr>
            <a:r>
              <a:rPr lang="en-US" sz="2824">
                <a:solidFill>
                  <a:srgbClr val="FFFFFF"/>
                </a:solidFill>
                <a:latin typeface="Quicksand Medium"/>
              </a:rPr>
              <a:t>Muito Negativa: [-8, -8, -2, -1]</a:t>
            </a:r>
          </a:p>
          <a:p>
            <a:pPr marL="609837" indent="-304918" lvl="1">
              <a:lnSpc>
                <a:spcPts val="3954"/>
              </a:lnSpc>
              <a:buFont typeface="Arial"/>
              <a:buChar char="•"/>
            </a:pPr>
            <a:r>
              <a:rPr lang="en-US" sz="2824">
                <a:solidFill>
                  <a:srgbClr val="FFFFFF"/>
                </a:solidFill>
                <a:latin typeface="Quicksand Medium"/>
              </a:rPr>
              <a:t>Pouco Negativo: </a:t>
            </a:r>
            <a:r>
              <a:rPr lang="en-US" sz="2824">
                <a:solidFill>
                  <a:srgbClr val="FFFFFF"/>
                </a:solidFill>
                <a:latin typeface="Quicksand Medium"/>
              </a:rPr>
              <a:t>[-2, -1, 0]</a:t>
            </a:r>
          </a:p>
          <a:p>
            <a:pPr marL="609837" indent="-304918" lvl="1">
              <a:lnSpc>
                <a:spcPts val="3954"/>
              </a:lnSpc>
              <a:buFont typeface="Arial"/>
              <a:buChar char="•"/>
            </a:pPr>
            <a:r>
              <a:rPr lang="en-US" sz="2824">
                <a:solidFill>
                  <a:srgbClr val="FFFFFF"/>
                </a:solidFill>
                <a:latin typeface="Quicksand Medium"/>
              </a:rPr>
              <a:t>Zero: [</a:t>
            </a:r>
            <a:r>
              <a:rPr lang="en-US" sz="2824">
                <a:solidFill>
                  <a:srgbClr val="FFFFFF"/>
                </a:solidFill>
                <a:latin typeface="Quicksand Medium"/>
              </a:rPr>
              <a:t>1, 0, 1]</a:t>
            </a:r>
          </a:p>
          <a:p>
            <a:pPr marL="609837" indent="-304918" lvl="1">
              <a:lnSpc>
                <a:spcPts val="3954"/>
              </a:lnSpc>
              <a:buFont typeface="Arial"/>
              <a:buChar char="•"/>
            </a:pPr>
            <a:r>
              <a:rPr lang="en-US" sz="2824">
                <a:solidFill>
                  <a:srgbClr val="FFFFFF"/>
                </a:solidFill>
                <a:latin typeface="Quicksand Medium"/>
              </a:rPr>
              <a:t>Pouco Positivo: </a:t>
            </a:r>
            <a:r>
              <a:rPr lang="en-US" sz="2824">
                <a:solidFill>
                  <a:srgbClr val="FFFFFF"/>
                </a:solidFill>
                <a:latin typeface="Quicksand Medium"/>
              </a:rPr>
              <a:t>[0, 1, 2]</a:t>
            </a:r>
          </a:p>
          <a:p>
            <a:pPr marL="609837" indent="-304918" lvl="1">
              <a:lnSpc>
                <a:spcPts val="3954"/>
              </a:lnSpc>
              <a:buFont typeface="Arial"/>
              <a:buChar char="•"/>
            </a:pPr>
            <a:r>
              <a:rPr lang="en-US" sz="2824">
                <a:solidFill>
                  <a:srgbClr val="FFFFFF"/>
                </a:solidFill>
                <a:latin typeface="Quicksand Medium"/>
              </a:rPr>
              <a:t>Muito Positivo: </a:t>
            </a:r>
            <a:r>
              <a:rPr lang="en-US" sz="2824">
                <a:solidFill>
                  <a:srgbClr val="FFFFFF"/>
                </a:solidFill>
                <a:latin typeface="Quicksand Medium"/>
              </a:rPr>
              <a:t>[1, 2, 18, 18]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028700" y="8449183"/>
            <a:ext cx="2916026" cy="3188497"/>
          </a:xfrm>
          <a:custGeom>
            <a:avLst/>
            <a:gdLst/>
            <a:ahLst/>
            <a:cxnLst/>
            <a:rect r="r" b="b" t="t" l="l"/>
            <a:pathLst>
              <a:path h="3188497" w="2916026">
                <a:moveTo>
                  <a:pt x="0" y="0"/>
                </a:moveTo>
                <a:lnTo>
                  <a:pt x="2916026" y="0"/>
                </a:lnTo>
                <a:lnTo>
                  <a:pt x="2916026" y="3188497"/>
                </a:lnTo>
                <a:lnTo>
                  <a:pt x="0" y="31884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16914" y="252317"/>
            <a:ext cx="3375295" cy="1354317"/>
          </a:xfrm>
          <a:custGeom>
            <a:avLst/>
            <a:gdLst/>
            <a:ahLst/>
            <a:cxnLst/>
            <a:rect r="r" b="b" t="t" l="l"/>
            <a:pathLst>
              <a:path h="1354317" w="3375295">
                <a:moveTo>
                  <a:pt x="0" y="0"/>
                </a:moveTo>
                <a:lnTo>
                  <a:pt x="3375295" y="0"/>
                </a:lnTo>
                <a:lnTo>
                  <a:pt x="3375295" y="1354318"/>
                </a:lnTo>
                <a:lnTo>
                  <a:pt x="0" y="135431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348932" y="5395619"/>
            <a:ext cx="988244" cy="3053564"/>
          </a:xfrm>
          <a:custGeom>
            <a:avLst/>
            <a:gdLst/>
            <a:ahLst/>
            <a:cxnLst/>
            <a:rect r="r" b="b" t="t" l="l"/>
            <a:pathLst>
              <a:path h="3053564" w="988244">
                <a:moveTo>
                  <a:pt x="0" y="0"/>
                </a:moveTo>
                <a:lnTo>
                  <a:pt x="988244" y="0"/>
                </a:lnTo>
                <a:lnTo>
                  <a:pt x="988244" y="3053564"/>
                </a:lnTo>
                <a:lnTo>
                  <a:pt x="0" y="305356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1809541" y="1778402"/>
            <a:ext cx="2448853" cy="2889502"/>
          </a:xfrm>
          <a:custGeom>
            <a:avLst/>
            <a:gdLst/>
            <a:ahLst/>
            <a:cxnLst/>
            <a:rect r="r" b="b" t="t" l="l"/>
            <a:pathLst>
              <a:path h="2889502" w="2448853">
                <a:moveTo>
                  <a:pt x="0" y="0"/>
                </a:moveTo>
                <a:lnTo>
                  <a:pt x="2448853" y="0"/>
                </a:lnTo>
                <a:lnTo>
                  <a:pt x="2448853" y="2889503"/>
                </a:lnTo>
                <a:lnTo>
                  <a:pt x="0" y="288950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77" r="0" b="-9277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829930"/>
            <a:ext cx="5763452" cy="2291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960"/>
              </a:lnSpc>
            </a:pPr>
            <a:r>
              <a:rPr lang="en-US" sz="8000">
                <a:solidFill>
                  <a:srgbClr val="FFFFFF"/>
                </a:solidFill>
                <a:latin typeface="Quicksand Bold"/>
              </a:rPr>
              <a:t>VARIAÇÃO DO ERRO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7594213" y="1367683"/>
            <a:ext cx="9831109" cy="7551634"/>
          </a:xfrm>
          <a:custGeom>
            <a:avLst/>
            <a:gdLst/>
            <a:ahLst/>
            <a:cxnLst/>
            <a:rect r="r" b="b" t="t" l="l"/>
            <a:pathLst>
              <a:path h="7551634" w="9831109">
                <a:moveTo>
                  <a:pt x="0" y="0"/>
                </a:moveTo>
                <a:lnTo>
                  <a:pt x="9831109" y="0"/>
                </a:lnTo>
                <a:lnTo>
                  <a:pt x="9831109" y="7551634"/>
                </a:lnTo>
                <a:lnTo>
                  <a:pt x="0" y="75516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043" t="0" r="-1043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4961613"/>
            <a:ext cx="6345649" cy="3957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54"/>
              </a:lnSpc>
            </a:pPr>
            <a:r>
              <a:rPr lang="en-US" sz="2824">
                <a:solidFill>
                  <a:srgbClr val="FFFFFF"/>
                </a:solidFill>
                <a:latin typeface="Quicksand Medium"/>
              </a:rPr>
              <a:t>Os limites de variação definidos foram:</a:t>
            </a:r>
          </a:p>
          <a:p>
            <a:pPr marL="609837" indent="-304918" lvl="1">
              <a:lnSpc>
                <a:spcPts val="3954"/>
              </a:lnSpc>
              <a:buFont typeface="Arial"/>
              <a:buChar char="•"/>
            </a:pPr>
            <a:r>
              <a:rPr lang="en-US" sz="2824">
                <a:solidFill>
                  <a:srgbClr val="FFFFFF"/>
                </a:solidFill>
                <a:latin typeface="Quicksand Medium"/>
              </a:rPr>
              <a:t>Muito Negativa: [-2, -2, -0.2, -0.1]</a:t>
            </a:r>
          </a:p>
          <a:p>
            <a:pPr marL="609837" indent="-304918" lvl="1">
              <a:lnSpc>
                <a:spcPts val="3954"/>
              </a:lnSpc>
              <a:buFont typeface="Arial"/>
              <a:buChar char="•"/>
            </a:pPr>
            <a:r>
              <a:rPr lang="en-US" sz="2824">
                <a:solidFill>
                  <a:srgbClr val="FFFFFF"/>
                </a:solidFill>
                <a:latin typeface="Quicksand Medium"/>
              </a:rPr>
              <a:t>Pouco Negativo: [-0.2, -0.1, 0]</a:t>
            </a:r>
          </a:p>
          <a:p>
            <a:pPr marL="609837" indent="-304918" lvl="1">
              <a:lnSpc>
                <a:spcPts val="3954"/>
              </a:lnSpc>
              <a:buFont typeface="Arial"/>
              <a:buChar char="•"/>
            </a:pPr>
            <a:r>
              <a:rPr lang="en-US" sz="2824">
                <a:solidFill>
                  <a:srgbClr val="FFFFFF"/>
                </a:solidFill>
                <a:latin typeface="Quicksand Medium"/>
              </a:rPr>
              <a:t>Zero: [-0.1, 0, 0.1]</a:t>
            </a:r>
          </a:p>
          <a:p>
            <a:pPr marL="609837" indent="-304918" lvl="1">
              <a:lnSpc>
                <a:spcPts val="3954"/>
              </a:lnSpc>
              <a:buFont typeface="Arial"/>
              <a:buChar char="•"/>
            </a:pPr>
            <a:r>
              <a:rPr lang="en-US" sz="2824">
                <a:solidFill>
                  <a:srgbClr val="FFFFFF"/>
                </a:solidFill>
                <a:latin typeface="Quicksand Medium"/>
              </a:rPr>
              <a:t>Pouco Positivo: [0, 0.1, 0.2]</a:t>
            </a:r>
          </a:p>
          <a:p>
            <a:pPr marL="609837" indent="-304918" lvl="1">
              <a:lnSpc>
                <a:spcPts val="3954"/>
              </a:lnSpc>
              <a:buFont typeface="Arial"/>
              <a:buChar char="•"/>
            </a:pPr>
            <a:r>
              <a:rPr lang="en-US" sz="2824">
                <a:solidFill>
                  <a:srgbClr val="FFFFFF"/>
                </a:solidFill>
                <a:latin typeface="Quicksand Medium"/>
              </a:rPr>
              <a:t>Muito Positivo: [0.1, 0.2, 2, 2]</a:t>
            </a:r>
          </a:p>
          <a:p>
            <a:pPr>
              <a:lnSpc>
                <a:spcPts val="3954"/>
              </a:lnSpc>
            </a:pP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028700" y="8449183"/>
            <a:ext cx="2916026" cy="3188497"/>
          </a:xfrm>
          <a:custGeom>
            <a:avLst/>
            <a:gdLst/>
            <a:ahLst/>
            <a:cxnLst/>
            <a:rect r="r" b="b" t="t" l="l"/>
            <a:pathLst>
              <a:path h="3188497" w="2916026">
                <a:moveTo>
                  <a:pt x="0" y="0"/>
                </a:moveTo>
                <a:lnTo>
                  <a:pt x="2916026" y="0"/>
                </a:lnTo>
                <a:lnTo>
                  <a:pt x="2916026" y="3188497"/>
                </a:lnTo>
                <a:lnTo>
                  <a:pt x="0" y="31884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16914" y="252317"/>
            <a:ext cx="3375295" cy="1354317"/>
          </a:xfrm>
          <a:custGeom>
            <a:avLst/>
            <a:gdLst/>
            <a:ahLst/>
            <a:cxnLst/>
            <a:rect r="r" b="b" t="t" l="l"/>
            <a:pathLst>
              <a:path h="1354317" w="3375295">
                <a:moveTo>
                  <a:pt x="0" y="0"/>
                </a:moveTo>
                <a:lnTo>
                  <a:pt x="3375295" y="0"/>
                </a:lnTo>
                <a:lnTo>
                  <a:pt x="3375295" y="1354318"/>
                </a:lnTo>
                <a:lnTo>
                  <a:pt x="0" y="135431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348932" y="5395619"/>
            <a:ext cx="988244" cy="3053564"/>
          </a:xfrm>
          <a:custGeom>
            <a:avLst/>
            <a:gdLst/>
            <a:ahLst/>
            <a:cxnLst/>
            <a:rect r="r" b="b" t="t" l="l"/>
            <a:pathLst>
              <a:path h="3053564" w="988244">
                <a:moveTo>
                  <a:pt x="0" y="0"/>
                </a:moveTo>
                <a:lnTo>
                  <a:pt x="988244" y="0"/>
                </a:lnTo>
                <a:lnTo>
                  <a:pt x="988244" y="3053564"/>
                </a:lnTo>
                <a:lnTo>
                  <a:pt x="0" y="305356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1809541" y="1772780"/>
            <a:ext cx="2448853" cy="2889502"/>
          </a:xfrm>
          <a:custGeom>
            <a:avLst/>
            <a:gdLst/>
            <a:ahLst/>
            <a:cxnLst/>
            <a:rect r="r" b="b" t="t" l="l"/>
            <a:pathLst>
              <a:path h="2889502" w="2448853">
                <a:moveTo>
                  <a:pt x="0" y="0"/>
                </a:moveTo>
                <a:lnTo>
                  <a:pt x="2448853" y="0"/>
                </a:lnTo>
                <a:lnTo>
                  <a:pt x="2448853" y="2889502"/>
                </a:lnTo>
                <a:lnTo>
                  <a:pt x="0" y="288950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77" r="0" b="-9277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2268144"/>
            <a:ext cx="5763452" cy="18863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392"/>
              </a:lnSpc>
            </a:pPr>
            <a:r>
              <a:rPr lang="en-US" sz="6600">
                <a:solidFill>
                  <a:srgbClr val="FFFFFF"/>
                </a:solidFill>
                <a:latin typeface="Quicksand Bold"/>
              </a:rPr>
              <a:t>POTÊNCIA DO RESFRAIADOR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7594213" y="1367683"/>
            <a:ext cx="9831109" cy="7551634"/>
          </a:xfrm>
          <a:custGeom>
            <a:avLst/>
            <a:gdLst/>
            <a:ahLst/>
            <a:cxnLst/>
            <a:rect r="r" b="b" t="t" l="l"/>
            <a:pathLst>
              <a:path h="7551634" w="9831109">
                <a:moveTo>
                  <a:pt x="0" y="0"/>
                </a:moveTo>
                <a:lnTo>
                  <a:pt x="9831109" y="0"/>
                </a:lnTo>
                <a:lnTo>
                  <a:pt x="9831109" y="7551634"/>
                </a:lnTo>
                <a:lnTo>
                  <a:pt x="0" y="75516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327" t="0" r="-1327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5459341"/>
            <a:ext cx="5961873" cy="3459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54"/>
              </a:lnSpc>
            </a:pPr>
            <a:r>
              <a:rPr lang="en-US" sz="2824">
                <a:solidFill>
                  <a:srgbClr val="FFFFFF"/>
                </a:solidFill>
                <a:latin typeface="Quicksand Medium"/>
              </a:rPr>
              <a:t>Os limites de erro definidos foram:</a:t>
            </a:r>
          </a:p>
          <a:p>
            <a:pPr marL="609837" indent="-304918" lvl="1">
              <a:lnSpc>
                <a:spcPts val="3954"/>
              </a:lnSpc>
              <a:buFont typeface="Arial"/>
              <a:buChar char="•"/>
            </a:pPr>
            <a:r>
              <a:rPr lang="en-US" sz="2824">
                <a:solidFill>
                  <a:srgbClr val="FFFFFF"/>
                </a:solidFill>
                <a:latin typeface="Quicksand Medium"/>
              </a:rPr>
              <a:t>Muito Baixo: [0, 0, 25]</a:t>
            </a:r>
          </a:p>
          <a:p>
            <a:pPr marL="609837" indent="-304918" lvl="1">
              <a:lnSpc>
                <a:spcPts val="3954"/>
              </a:lnSpc>
              <a:buFont typeface="Arial"/>
              <a:buChar char="•"/>
            </a:pPr>
            <a:r>
              <a:rPr lang="en-US" sz="2824">
                <a:solidFill>
                  <a:srgbClr val="FFFFFF"/>
                </a:solidFill>
                <a:latin typeface="Quicksand Medium"/>
              </a:rPr>
              <a:t>Baixo: </a:t>
            </a:r>
            <a:r>
              <a:rPr lang="en-US" sz="2824">
                <a:solidFill>
                  <a:srgbClr val="FFFFFF"/>
                </a:solidFill>
                <a:latin typeface="Quicksand Medium"/>
              </a:rPr>
              <a:t>[0, 25, 50]</a:t>
            </a:r>
          </a:p>
          <a:p>
            <a:pPr marL="609837" indent="-304918" lvl="1">
              <a:lnSpc>
                <a:spcPts val="3954"/>
              </a:lnSpc>
              <a:buFont typeface="Arial"/>
              <a:buChar char="•"/>
            </a:pPr>
            <a:r>
              <a:rPr lang="en-US" sz="2824">
                <a:solidFill>
                  <a:srgbClr val="FFFFFF"/>
                </a:solidFill>
                <a:latin typeface="Quicksand Medium"/>
              </a:rPr>
              <a:t>Medio: </a:t>
            </a:r>
            <a:r>
              <a:rPr lang="en-US" sz="2824">
                <a:solidFill>
                  <a:srgbClr val="FFFFFF"/>
                </a:solidFill>
                <a:latin typeface="Quicksand Medium"/>
              </a:rPr>
              <a:t>[25, 50, 75]</a:t>
            </a:r>
          </a:p>
          <a:p>
            <a:pPr marL="609837" indent="-304918" lvl="1">
              <a:lnSpc>
                <a:spcPts val="3954"/>
              </a:lnSpc>
              <a:buFont typeface="Arial"/>
              <a:buChar char="•"/>
            </a:pPr>
            <a:r>
              <a:rPr lang="en-US" sz="2824">
                <a:solidFill>
                  <a:srgbClr val="FFFFFF"/>
                </a:solidFill>
                <a:latin typeface="Quicksand Medium"/>
              </a:rPr>
              <a:t>Alto: </a:t>
            </a:r>
            <a:r>
              <a:rPr lang="en-US" sz="2824">
                <a:solidFill>
                  <a:srgbClr val="FFFFFF"/>
                </a:solidFill>
                <a:latin typeface="Quicksand Medium"/>
              </a:rPr>
              <a:t>[50, 75, 100]</a:t>
            </a:r>
          </a:p>
          <a:p>
            <a:pPr marL="609837" indent="-304918" lvl="1">
              <a:lnSpc>
                <a:spcPts val="3954"/>
              </a:lnSpc>
              <a:buFont typeface="Arial"/>
              <a:buChar char="•"/>
            </a:pPr>
            <a:r>
              <a:rPr lang="en-US" sz="2824">
                <a:solidFill>
                  <a:srgbClr val="FFFFFF"/>
                </a:solidFill>
                <a:latin typeface="Quicksand Medium"/>
              </a:rPr>
              <a:t>Muito Alto: </a:t>
            </a:r>
            <a:r>
              <a:rPr lang="en-US" sz="2824">
                <a:solidFill>
                  <a:srgbClr val="FFFFFF"/>
                </a:solidFill>
                <a:latin typeface="Quicksand Medium"/>
              </a:rPr>
              <a:t>[75, 100, 100]</a:t>
            </a:r>
          </a:p>
          <a:p>
            <a:pPr>
              <a:lnSpc>
                <a:spcPts val="3954"/>
              </a:lnSpc>
            </a:pP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028700" y="8449183"/>
            <a:ext cx="2916026" cy="3188497"/>
          </a:xfrm>
          <a:custGeom>
            <a:avLst/>
            <a:gdLst/>
            <a:ahLst/>
            <a:cxnLst/>
            <a:rect r="r" b="b" t="t" l="l"/>
            <a:pathLst>
              <a:path h="3188497" w="2916026">
                <a:moveTo>
                  <a:pt x="0" y="0"/>
                </a:moveTo>
                <a:lnTo>
                  <a:pt x="2916026" y="0"/>
                </a:lnTo>
                <a:lnTo>
                  <a:pt x="2916026" y="3188497"/>
                </a:lnTo>
                <a:lnTo>
                  <a:pt x="0" y="31884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16914" y="252317"/>
            <a:ext cx="3375295" cy="1354317"/>
          </a:xfrm>
          <a:custGeom>
            <a:avLst/>
            <a:gdLst/>
            <a:ahLst/>
            <a:cxnLst/>
            <a:rect r="r" b="b" t="t" l="l"/>
            <a:pathLst>
              <a:path h="1354317" w="3375295">
                <a:moveTo>
                  <a:pt x="0" y="0"/>
                </a:moveTo>
                <a:lnTo>
                  <a:pt x="3375295" y="0"/>
                </a:lnTo>
                <a:lnTo>
                  <a:pt x="3375295" y="1354318"/>
                </a:lnTo>
                <a:lnTo>
                  <a:pt x="0" y="135431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348932" y="5395619"/>
            <a:ext cx="988244" cy="3053564"/>
          </a:xfrm>
          <a:custGeom>
            <a:avLst/>
            <a:gdLst/>
            <a:ahLst/>
            <a:cxnLst/>
            <a:rect r="r" b="b" t="t" l="l"/>
            <a:pathLst>
              <a:path h="3053564" w="988244">
                <a:moveTo>
                  <a:pt x="0" y="0"/>
                </a:moveTo>
                <a:lnTo>
                  <a:pt x="988244" y="0"/>
                </a:lnTo>
                <a:lnTo>
                  <a:pt x="988244" y="3053564"/>
                </a:lnTo>
                <a:lnTo>
                  <a:pt x="0" y="305356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1809541" y="2056376"/>
            <a:ext cx="2448853" cy="2889502"/>
          </a:xfrm>
          <a:custGeom>
            <a:avLst/>
            <a:gdLst/>
            <a:ahLst/>
            <a:cxnLst/>
            <a:rect r="r" b="b" t="t" l="l"/>
            <a:pathLst>
              <a:path h="2889502" w="2448853">
                <a:moveTo>
                  <a:pt x="0" y="0"/>
                </a:moveTo>
                <a:lnTo>
                  <a:pt x="2448853" y="0"/>
                </a:lnTo>
                <a:lnTo>
                  <a:pt x="2448853" y="2889502"/>
                </a:lnTo>
                <a:lnTo>
                  <a:pt x="0" y="288950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77" r="0" b="-927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16914" y="8692751"/>
            <a:ext cx="2916026" cy="3188497"/>
          </a:xfrm>
          <a:custGeom>
            <a:avLst/>
            <a:gdLst/>
            <a:ahLst/>
            <a:cxnLst/>
            <a:rect r="r" b="b" t="t" l="l"/>
            <a:pathLst>
              <a:path h="3188497" w="2916026">
                <a:moveTo>
                  <a:pt x="0" y="0"/>
                </a:moveTo>
                <a:lnTo>
                  <a:pt x="2916026" y="0"/>
                </a:lnTo>
                <a:lnTo>
                  <a:pt x="2916026" y="3188498"/>
                </a:lnTo>
                <a:lnTo>
                  <a:pt x="0" y="31884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16914" y="252317"/>
            <a:ext cx="3375295" cy="1354317"/>
          </a:xfrm>
          <a:custGeom>
            <a:avLst/>
            <a:gdLst/>
            <a:ahLst/>
            <a:cxnLst/>
            <a:rect r="r" b="b" t="t" l="l"/>
            <a:pathLst>
              <a:path h="1354317" w="3375295">
                <a:moveTo>
                  <a:pt x="0" y="0"/>
                </a:moveTo>
                <a:lnTo>
                  <a:pt x="3375295" y="0"/>
                </a:lnTo>
                <a:lnTo>
                  <a:pt x="3375295" y="1354318"/>
                </a:lnTo>
                <a:lnTo>
                  <a:pt x="0" y="135431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348932" y="5395619"/>
            <a:ext cx="988244" cy="3053564"/>
          </a:xfrm>
          <a:custGeom>
            <a:avLst/>
            <a:gdLst/>
            <a:ahLst/>
            <a:cxnLst/>
            <a:rect r="r" b="b" t="t" l="l"/>
            <a:pathLst>
              <a:path h="3053564" w="988244">
                <a:moveTo>
                  <a:pt x="0" y="0"/>
                </a:moveTo>
                <a:lnTo>
                  <a:pt x="988244" y="0"/>
                </a:lnTo>
                <a:lnTo>
                  <a:pt x="988244" y="3053564"/>
                </a:lnTo>
                <a:lnTo>
                  <a:pt x="0" y="305356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1224427" y="1874950"/>
            <a:ext cx="2448853" cy="2889502"/>
          </a:xfrm>
          <a:custGeom>
            <a:avLst/>
            <a:gdLst/>
            <a:ahLst/>
            <a:cxnLst/>
            <a:rect r="r" b="b" t="t" l="l"/>
            <a:pathLst>
              <a:path h="2889502" w="2448853">
                <a:moveTo>
                  <a:pt x="0" y="0"/>
                </a:moveTo>
                <a:lnTo>
                  <a:pt x="2448854" y="0"/>
                </a:lnTo>
                <a:lnTo>
                  <a:pt x="2448854" y="2889503"/>
                </a:lnTo>
                <a:lnTo>
                  <a:pt x="0" y="288950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601255" y="8449183"/>
            <a:ext cx="2329628" cy="2304214"/>
          </a:xfrm>
          <a:custGeom>
            <a:avLst/>
            <a:gdLst/>
            <a:ahLst/>
            <a:cxnLst/>
            <a:rect r="r" b="b" t="t" l="l"/>
            <a:pathLst>
              <a:path h="2304214" w="2329628">
                <a:moveTo>
                  <a:pt x="0" y="0"/>
                </a:moveTo>
                <a:lnTo>
                  <a:pt x="2329628" y="0"/>
                </a:lnTo>
                <a:lnTo>
                  <a:pt x="2329628" y="2304214"/>
                </a:lnTo>
                <a:lnTo>
                  <a:pt x="0" y="230421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6800039" y="929476"/>
            <a:ext cx="2520812" cy="3754258"/>
          </a:xfrm>
          <a:custGeom>
            <a:avLst/>
            <a:gdLst/>
            <a:ahLst/>
            <a:cxnLst/>
            <a:rect r="r" b="b" t="t" l="l"/>
            <a:pathLst>
              <a:path h="3754258" w="2520812">
                <a:moveTo>
                  <a:pt x="0" y="0"/>
                </a:moveTo>
                <a:lnTo>
                  <a:pt x="2520812" y="0"/>
                </a:lnTo>
                <a:lnTo>
                  <a:pt x="2520812" y="3754258"/>
                </a:lnTo>
                <a:lnTo>
                  <a:pt x="0" y="375425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940194" y="-1604172"/>
            <a:ext cx="3651751" cy="3479123"/>
          </a:xfrm>
          <a:custGeom>
            <a:avLst/>
            <a:gdLst/>
            <a:ahLst/>
            <a:cxnLst/>
            <a:rect r="r" b="b" t="t" l="l"/>
            <a:pathLst>
              <a:path h="3479123" w="3651751">
                <a:moveTo>
                  <a:pt x="0" y="0"/>
                </a:moveTo>
                <a:lnTo>
                  <a:pt x="3651750" y="0"/>
                </a:lnTo>
                <a:lnTo>
                  <a:pt x="3651750" y="3479122"/>
                </a:lnTo>
                <a:lnTo>
                  <a:pt x="0" y="3479122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7259300" y="5395619"/>
            <a:ext cx="3307270" cy="4114800"/>
          </a:xfrm>
          <a:custGeom>
            <a:avLst/>
            <a:gdLst/>
            <a:ahLst/>
            <a:cxnLst/>
            <a:rect r="r" b="b" t="t" l="l"/>
            <a:pathLst>
              <a:path h="4114800" w="3307270">
                <a:moveTo>
                  <a:pt x="0" y="0"/>
                </a:moveTo>
                <a:lnTo>
                  <a:pt x="3307270" y="0"/>
                </a:lnTo>
                <a:lnTo>
                  <a:pt x="330727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graphicFrame>
        <p:nvGraphicFramePr>
          <p:cNvPr name="Table 11" id="11"/>
          <p:cNvGraphicFramePr>
            <a:graphicFrameLocks noGrp="true"/>
          </p:cNvGraphicFramePr>
          <p:nvPr/>
        </p:nvGraphicFramePr>
        <p:xfrm>
          <a:off x="3646266" y="2806605"/>
          <a:ext cx="10995468" cy="6261032"/>
        </p:xfrm>
        <a:graphic>
          <a:graphicData uri="http://schemas.openxmlformats.org/drawingml/2006/table">
            <a:tbl>
              <a:tblPr/>
              <a:tblGrid>
                <a:gridCol w="1832578"/>
                <a:gridCol w="1832578"/>
                <a:gridCol w="1832578"/>
                <a:gridCol w="1832578"/>
                <a:gridCol w="1832578"/>
                <a:gridCol w="1832578"/>
              </a:tblGrid>
              <a:tr h="102604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1E1A1B"/>
                          </a:solidFill>
                          <a:latin typeface="Quicksand Bold"/>
                        </a:rPr>
                        <a:t>/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1E1A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1E1A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1E1A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1E1A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1E1A1B"/>
                          </a:solidFill>
                          <a:latin typeface="Quicksand Bold"/>
                        </a:rPr>
                        <a:t>MN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1E1A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1E1A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1E1A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1E1A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1E1A1B"/>
                          </a:solidFill>
                          <a:latin typeface="Quicksand Bold"/>
                        </a:rPr>
                        <a:t>PN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1E1A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1E1A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1E1A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1E1A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1E1A1B"/>
                          </a:solidFill>
                          <a:latin typeface="Quicksand Bold"/>
                        </a:rPr>
                        <a:t>ZE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1E1A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1E1A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1E1A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1E1A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1E1A1B"/>
                          </a:solidFill>
                          <a:latin typeface="Quicksand Bold"/>
                        </a:rPr>
                        <a:t>PA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1E1A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1E1A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1E1A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1E1A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1E1A1B"/>
                          </a:solidFill>
                          <a:latin typeface="Quicksand Bold"/>
                        </a:rPr>
                        <a:t>MA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1E1A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1E1A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1E1A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1E1A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02604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1E1A1B"/>
                          </a:solidFill>
                          <a:latin typeface="Quicksand Bold"/>
                        </a:rPr>
                        <a:t>MN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1E1A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1E1A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1E1A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1E1A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FFFFFF"/>
                          </a:solidFill>
                          <a:latin typeface="Quicksand"/>
                        </a:rPr>
                        <a:t>MB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1E1A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1E1A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FFFFFF"/>
                          </a:solidFill>
                          <a:latin typeface="Quicksand"/>
                        </a:rPr>
                        <a:t>MB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1E1A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FFFFFF"/>
                          </a:solidFill>
                          <a:latin typeface="Quicksand"/>
                        </a:rPr>
                        <a:t>B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1E1A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FFFFFF"/>
                          </a:solidFill>
                          <a:latin typeface="Quicksand"/>
                        </a:rPr>
                        <a:t>M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1E1A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FFFFFF"/>
                          </a:solidFill>
                          <a:latin typeface="Quicksand"/>
                        </a:rPr>
                        <a:t>M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1E1A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2604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1E1A1B"/>
                          </a:solidFill>
                          <a:latin typeface="Quicksand Bold"/>
                        </a:rPr>
                        <a:t>PN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1E1A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1E1A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1E1A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1E1A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FFFFFF"/>
                          </a:solidFill>
                          <a:latin typeface="Quicksand"/>
                        </a:rPr>
                        <a:t>MB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1E1A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FFFFFF"/>
                          </a:solidFill>
                          <a:latin typeface="Quicksand"/>
                        </a:rPr>
                        <a:t>B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FFFFFF"/>
                          </a:solidFill>
                          <a:latin typeface="Quicksand"/>
                        </a:rPr>
                        <a:t>B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FFFFFF"/>
                          </a:solidFill>
                          <a:latin typeface="Quicksand"/>
                        </a:rPr>
                        <a:t>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FFFFFF"/>
                          </a:solidFill>
                          <a:latin typeface="Quicksand"/>
                        </a:rPr>
                        <a:t>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3145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1E1A1B"/>
                          </a:solidFill>
                          <a:latin typeface="Quicksand Bold"/>
                        </a:rPr>
                        <a:t>ZE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1E1A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1E1A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1E1A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1E1A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FFFFFF"/>
                          </a:solidFill>
                          <a:latin typeface="Quicksand"/>
                        </a:rPr>
                        <a:t>MB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1E1A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FFFFFF"/>
                          </a:solidFill>
                          <a:latin typeface="Quicksand"/>
                        </a:rPr>
                        <a:t>B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FFFFFF"/>
                          </a:solidFill>
                          <a:latin typeface="Quicksand"/>
                        </a:rPr>
                        <a:t>M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FFFFFF"/>
                          </a:solidFill>
                          <a:latin typeface="Quicksand"/>
                        </a:rPr>
                        <a:t>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619"/>
                        </a:lnSpc>
                        <a:defRPr/>
                      </a:pPr>
                      <a:r>
                        <a:rPr lang="en-US" sz="3299">
                          <a:solidFill>
                            <a:srgbClr val="FFFFFF"/>
                          </a:solidFill>
                          <a:latin typeface="Quicksand"/>
                        </a:rPr>
                        <a:t>MA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2604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1E1A1B"/>
                          </a:solidFill>
                          <a:latin typeface="Quicksand Bold"/>
                        </a:rPr>
                        <a:t>PA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1E1A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1E1A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1E1A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1E1A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FFFFFF"/>
                          </a:solidFill>
                          <a:latin typeface="Quicksand"/>
                        </a:rPr>
                        <a:t>B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1E1A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FFFFFF"/>
                          </a:solidFill>
                          <a:latin typeface="Quicksand"/>
                        </a:rPr>
                        <a:t>B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FFFFFF"/>
                          </a:solidFill>
                          <a:latin typeface="Quicksand"/>
                        </a:rPr>
                        <a:t>M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FFFFFF"/>
                          </a:solidFill>
                          <a:latin typeface="Quicksand"/>
                        </a:rPr>
                        <a:t>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FFFFFF"/>
                          </a:solidFill>
                          <a:latin typeface="Quicksand"/>
                        </a:rPr>
                        <a:t>MA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2541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1E1A1B"/>
                          </a:solidFill>
                          <a:latin typeface="Quicksand Bold"/>
                        </a:rPr>
                        <a:t>MA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1E1A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1E1A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1E1A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1E1A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FFFFFF"/>
                          </a:solidFill>
                          <a:latin typeface="Quicksand"/>
                        </a:rPr>
                        <a:t>M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1E1A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FFFFFF"/>
                          </a:solidFill>
                          <a:latin typeface="Quicksand"/>
                        </a:rPr>
                        <a:t>M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FFFFFF"/>
                          </a:solidFill>
                          <a:latin typeface="Quicksand"/>
                        </a:rPr>
                        <a:t>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FFFFFF"/>
                          </a:solidFill>
                          <a:latin typeface="Quicksand"/>
                        </a:rPr>
                        <a:t>MA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FFFFFF"/>
                          </a:solidFill>
                          <a:latin typeface="Quicksand"/>
                        </a:rPr>
                        <a:t>MA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12" id="12"/>
          <p:cNvSpPr txBox="true"/>
          <p:nvPr/>
        </p:nvSpPr>
        <p:spPr>
          <a:xfrm rot="0">
            <a:off x="4659066" y="1076325"/>
            <a:ext cx="8969867" cy="1014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839"/>
              </a:lnSpc>
            </a:pPr>
            <a:r>
              <a:rPr lang="en-US" sz="6999">
                <a:solidFill>
                  <a:srgbClr val="FFFFFF"/>
                </a:solidFill>
                <a:latin typeface="Quicksand Bold"/>
              </a:rPr>
              <a:t>TABELA DE REGRAS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77" r="0" b="-927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106815" y="4510062"/>
            <a:ext cx="12074371" cy="3672973"/>
          </a:xfrm>
          <a:custGeom>
            <a:avLst/>
            <a:gdLst/>
            <a:ahLst/>
            <a:cxnLst/>
            <a:rect r="r" b="b" t="t" l="l"/>
            <a:pathLst>
              <a:path h="3672973" w="12074371">
                <a:moveTo>
                  <a:pt x="0" y="0"/>
                </a:moveTo>
                <a:lnTo>
                  <a:pt x="12074370" y="0"/>
                </a:lnTo>
                <a:lnTo>
                  <a:pt x="12074370" y="3672972"/>
                </a:lnTo>
                <a:lnTo>
                  <a:pt x="0" y="36729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995397" y="1085850"/>
            <a:ext cx="8297205" cy="2291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60"/>
              </a:lnSpc>
            </a:pPr>
            <a:r>
              <a:rPr lang="en-US" sz="8000">
                <a:solidFill>
                  <a:srgbClr val="FFFFFF"/>
                </a:solidFill>
                <a:latin typeface="Quicksand Bold"/>
              </a:rPr>
              <a:t>NODE-RED</a:t>
            </a:r>
          </a:p>
          <a:p>
            <a:pPr algn="ctr">
              <a:lnSpc>
                <a:spcPts val="8960"/>
              </a:lnSpc>
            </a:pPr>
            <a:r>
              <a:rPr lang="en-US" sz="8000">
                <a:solidFill>
                  <a:srgbClr val="FFFFFF"/>
                </a:solidFill>
                <a:latin typeface="Quicksand Bold"/>
              </a:rPr>
              <a:t>CLIENT-SERVER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77" r="0" b="-9277"/>
            </a:stretch>
          </a:blipFill>
        </p:spPr>
      </p:sp>
      <p:pic>
        <p:nvPicPr>
          <p:cNvPr name="Picture 3" id="3">
            <a:hlinkClick action="ppaction://media"/>
          </p:cNvPr>
          <p:cNvPicPr>
            <a:picLocks noChangeAspect="true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3"/>
          <a:srcRect l="18499" t="14004" r="17289" b="2593"/>
          <a:stretch>
            <a:fillRect/>
          </a:stretch>
        </p:blipFill>
        <p:spPr>
          <a:xfrm flipH="false" flipV="false" rot="0">
            <a:off x="10112322" y="1028700"/>
            <a:ext cx="6335967" cy="8229600"/>
          </a:xfrm>
          <a:prstGeom prst="rect">
            <a:avLst/>
          </a:prstGeom>
        </p:spPr>
      </p:pic>
      <p:sp>
        <p:nvSpPr>
          <p:cNvPr name="Freeform 4" id="4"/>
          <p:cNvSpPr/>
          <p:nvPr/>
        </p:nvSpPr>
        <p:spPr>
          <a:xfrm flipH="false" flipV="false" rot="0">
            <a:off x="10207419" y="1028700"/>
            <a:ext cx="6145775" cy="8229600"/>
          </a:xfrm>
          <a:custGeom>
            <a:avLst/>
            <a:gdLst/>
            <a:ahLst/>
            <a:cxnLst/>
            <a:rect r="r" b="b" t="t" l="l"/>
            <a:pathLst>
              <a:path h="8229600" w="6145775">
                <a:moveTo>
                  <a:pt x="0" y="0"/>
                </a:moveTo>
                <a:lnTo>
                  <a:pt x="6145774" y="0"/>
                </a:lnTo>
                <a:lnTo>
                  <a:pt x="614577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3120116"/>
            <a:ext cx="7416534" cy="40943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051"/>
              </a:lnSpc>
            </a:pPr>
            <a:r>
              <a:rPr lang="en-US" sz="7188">
                <a:solidFill>
                  <a:srgbClr val="FFFFFF"/>
                </a:solidFill>
                <a:latin typeface="Quicksand Bold"/>
              </a:rPr>
              <a:t>SAIDAS </a:t>
            </a:r>
          </a:p>
          <a:p>
            <a:pPr>
              <a:lnSpc>
                <a:spcPts val="8051"/>
              </a:lnSpc>
            </a:pPr>
            <a:r>
              <a:rPr lang="en-US" sz="7188">
                <a:solidFill>
                  <a:srgbClr val="FFFFFF"/>
                </a:solidFill>
                <a:latin typeface="Quicksand Bold"/>
              </a:rPr>
              <a:t>DE ERRO </a:t>
            </a:r>
          </a:p>
          <a:p>
            <a:pPr>
              <a:lnSpc>
                <a:spcPts val="8051"/>
              </a:lnSpc>
            </a:pPr>
            <a:r>
              <a:rPr lang="en-US" sz="7188">
                <a:solidFill>
                  <a:srgbClr val="FFFFFF"/>
                </a:solidFill>
                <a:latin typeface="Quicksand Bold"/>
              </a:rPr>
              <a:t>E TEMPERATURA DO NODE-RED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77" r="0" b="-927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8449183"/>
            <a:ext cx="2916026" cy="3188497"/>
          </a:xfrm>
          <a:custGeom>
            <a:avLst/>
            <a:gdLst/>
            <a:ahLst/>
            <a:cxnLst/>
            <a:rect r="r" b="b" t="t" l="l"/>
            <a:pathLst>
              <a:path h="3188497" w="2916026">
                <a:moveTo>
                  <a:pt x="0" y="0"/>
                </a:moveTo>
                <a:lnTo>
                  <a:pt x="2916026" y="0"/>
                </a:lnTo>
                <a:lnTo>
                  <a:pt x="2916026" y="3188497"/>
                </a:lnTo>
                <a:lnTo>
                  <a:pt x="0" y="3188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16914" y="252317"/>
            <a:ext cx="3375295" cy="1354317"/>
          </a:xfrm>
          <a:custGeom>
            <a:avLst/>
            <a:gdLst/>
            <a:ahLst/>
            <a:cxnLst/>
            <a:rect r="r" b="b" t="t" l="l"/>
            <a:pathLst>
              <a:path h="1354317" w="3375295">
                <a:moveTo>
                  <a:pt x="0" y="0"/>
                </a:moveTo>
                <a:lnTo>
                  <a:pt x="3375295" y="0"/>
                </a:lnTo>
                <a:lnTo>
                  <a:pt x="3375295" y="1354318"/>
                </a:lnTo>
                <a:lnTo>
                  <a:pt x="0" y="135431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601255" y="8449183"/>
            <a:ext cx="2329628" cy="2304214"/>
          </a:xfrm>
          <a:custGeom>
            <a:avLst/>
            <a:gdLst/>
            <a:ahLst/>
            <a:cxnLst/>
            <a:rect r="r" b="b" t="t" l="l"/>
            <a:pathLst>
              <a:path h="2304214" w="2329628">
                <a:moveTo>
                  <a:pt x="0" y="0"/>
                </a:moveTo>
                <a:lnTo>
                  <a:pt x="2329628" y="0"/>
                </a:lnTo>
                <a:lnTo>
                  <a:pt x="2329628" y="2304214"/>
                </a:lnTo>
                <a:lnTo>
                  <a:pt x="0" y="230421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800039" y="929476"/>
            <a:ext cx="2520812" cy="3754258"/>
          </a:xfrm>
          <a:custGeom>
            <a:avLst/>
            <a:gdLst/>
            <a:ahLst/>
            <a:cxnLst/>
            <a:rect r="r" b="b" t="t" l="l"/>
            <a:pathLst>
              <a:path h="3754258" w="2520812">
                <a:moveTo>
                  <a:pt x="0" y="0"/>
                </a:moveTo>
                <a:lnTo>
                  <a:pt x="2520812" y="0"/>
                </a:lnTo>
                <a:lnTo>
                  <a:pt x="2520812" y="3754258"/>
                </a:lnTo>
                <a:lnTo>
                  <a:pt x="0" y="375425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940194" y="-1604172"/>
            <a:ext cx="3651751" cy="3479123"/>
          </a:xfrm>
          <a:custGeom>
            <a:avLst/>
            <a:gdLst/>
            <a:ahLst/>
            <a:cxnLst/>
            <a:rect r="r" b="b" t="t" l="l"/>
            <a:pathLst>
              <a:path h="3479123" w="3651751">
                <a:moveTo>
                  <a:pt x="0" y="0"/>
                </a:moveTo>
                <a:lnTo>
                  <a:pt x="3651750" y="0"/>
                </a:lnTo>
                <a:lnTo>
                  <a:pt x="3651750" y="3479122"/>
                </a:lnTo>
                <a:lnTo>
                  <a:pt x="0" y="347912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348932" y="5395619"/>
            <a:ext cx="988244" cy="3053564"/>
          </a:xfrm>
          <a:custGeom>
            <a:avLst/>
            <a:gdLst/>
            <a:ahLst/>
            <a:cxnLst/>
            <a:rect r="r" b="b" t="t" l="l"/>
            <a:pathLst>
              <a:path h="3053564" w="988244">
                <a:moveTo>
                  <a:pt x="0" y="0"/>
                </a:moveTo>
                <a:lnTo>
                  <a:pt x="988244" y="0"/>
                </a:lnTo>
                <a:lnTo>
                  <a:pt x="988244" y="3053564"/>
                </a:lnTo>
                <a:lnTo>
                  <a:pt x="0" y="3053564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4978514" y="8977148"/>
            <a:ext cx="3290500" cy="3552497"/>
          </a:xfrm>
          <a:custGeom>
            <a:avLst/>
            <a:gdLst/>
            <a:ahLst/>
            <a:cxnLst/>
            <a:rect r="r" b="b" t="t" l="l"/>
            <a:pathLst>
              <a:path h="3552497" w="3290500">
                <a:moveTo>
                  <a:pt x="0" y="0"/>
                </a:moveTo>
                <a:lnTo>
                  <a:pt x="3290500" y="0"/>
                </a:lnTo>
                <a:lnTo>
                  <a:pt x="3290500" y="3552497"/>
                </a:lnTo>
                <a:lnTo>
                  <a:pt x="0" y="3552497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9564414" y="9258300"/>
            <a:ext cx="4740262" cy="1965054"/>
          </a:xfrm>
          <a:custGeom>
            <a:avLst/>
            <a:gdLst/>
            <a:ahLst/>
            <a:cxnLst/>
            <a:rect r="r" b="b" t="t" l="l"/>
            <a:pathLst>
              <a:path h="1965054" w="4740262">
                <a:moveTo>
                  <a:pt x="0" y="0"/>
                </a:moveTo>
                <a:lnTo>
                  <a:pt x="4740262" y="0"/>
                </a:lnTo>
                <a:lnTo>
                  <a:pt x="4740262" y="1965054"/>
                </a:lnTo>
                <a:lnTo>
                  <a:pt x="0" y="1965054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4972572" y="-949396"/>
            <a:ext cx="5042144" cy="2090198"/>
          </a:xfrm>
          <a:custGeom>
            <a:avLst/>
            <a:gdLst/>
            <a:ahLst/>
            <a:cxnLst/>
            <a:rect r="r" b="b" t="t" l="l"/>
            <a:pathLst>
              <a:path h="2090198" w="5042144">
                <a:moveTo>
                  <a:pt x="0" y="0"/>
                </a:moveTo>
                <a:lnTo>
                  <a:pt x="5042144" y="0"/>
                </a:lnTo>
                <a:lnTo>
                  <a:pt x="5042144" y="2090198"/>
                </a:lnTo>
                <a:lnTo>
                  <a:pt x="0" y="2090198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1395079" y="-2411695"/>
            <a:ext cx="3290500" cy="3552497"/>
          </a:xfrm>
          <a:custGeom>
            <a:avLst/>
            <a:gdLst/>
            <a:ahLst/>
            <a:cxnLst/>
            <a:rect r="r" b="b" t="t" l="l"/>
            <a:pathLst>
              <a:path h="3552497" w="3290500">
                <a:moveTo>
                  <a:pt x="0" y="0"/>
                </a:moveTo>
                <a:lnTo>
                  <a:pt x="3290500" y="0"/>
                </a:lnTo>
                <a:lnTo>
                  <a:pt x="3290500" y="3552497"/>
                </a:lnTo>
                <a:lnTo>
                  <a:pt x="0" y="3552497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7259300" y="5395619"/>
            <a:ext cx="3307270" cy="4114800"/>
          </a:xfrm>
          <a:custGeom>
            <a:avLst/>
            <a:gdLst/>
            <a:ahLst/>
            <a:cxnLst/>
            <a:rect r="r" b="b" t="t" l="l"/>
            <a:pathLst>
              <a:path h="4114800" w="3307270">
                <a:moveTo>
                  <a:pt x="0" y="0"/>
                </a:moveTo>
                <a:lnTo>
                  <a:pt x="3307270" y="0"/>
                </a:lnTo>
                <a:lnTo>
                  <a:pt x="330727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-1224427" y="1874950"/>
            <a:ext cx="2448853" cy="2889502"/>
          </a:xfrm>
          <a:custGeom>
            <a:avLst/>
            <a:gdLst/>
            <a:ahLst/>
            <a:cxnLst/>
            <a:rect r="r" b="b" t="t" l="l"/>
            <a:pathLst>
              <a:path h="2889502" w="2448853">
                <a:moveTo>
                  <a:pt x="0" y="0"/>
                </a:moveTo>
                <a:lnTo>
                  <a:pt x="2448854" y="0"/>
                </a:lnTo>
                <a:lnTo>
                  <a:pt x="2448854" y="2889503"/>
                </a:lnTo>
                <a:lnTo>
                  <a:pt x="0" y="2889503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3177108" y="3403680"/>
            <a:ext cx="11933784" cy="35748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982"/>
              </a:lnSpc>
            </a:pPr>
            <a:r>
              <a:rPr lang="en-US" sz="12484">
                <a:solidFill>
                  <a:srgbClr val="FFFFFF"/>
                </a:solidFill>
                <a:latin typeface="Quicksand Bold"/>
              </a:rPr>
              <a:t>MUITO OBRIGADO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DAF1rohc1yE</dc:identifier>
  <dcterms:modified xsi:type="dcterms:W3CDTF">2011-08-01T06:04:30Z</dcterms:modified>
  <cp:revision>1</cp:revision>
  <dc:title>Trabalho fuzzy C115</dc:title>
</cp:coreProperties>
</file>